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vishek Pandey" initials="AP" lastIdx="1" clrIdx="0">
    <p:extLst>
      <p:ext uri="{19B8F6BF-5375-455C-9EA6-DF929625EA0E}">
        <p15:presenceInfo xmlns:p15="http://schemas.microsoft.com/office/powerpoint/2012/main" userId="f2a5943e036842af"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98" d="100"/>
          <a:sy n="98" d="100"/>
        </p:scale>
        <p:origin x="354" y="7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3F94C9-5232-4DE7-82FD-4FB89C54C856}" type="datetimeFigureOut">
              <a:rPr lang="en-US" smtClean="0"/>
              <a:t>2/14/2017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378DC0-DF3A-4905-B56A-65D55142FFD2}" type="slidenum">
              <a:rPr lang="en-US" smtClean="0"/>
              <a:t>‹#›</a:t>
            </a:fld>
            <a:endParaRPr lang="en-US"/>
          </a:p>
        </p:txBody>
      </p:sp>
    </p:spTree>
    <p:extLst>
      <p:ext uri="{BB962C8B-B14F-4D97-AF65-F5344CB8AC3E}">
        <p14:creationId xmlns:p14="http://schemas.microsoft.com/office/powerpoint/2010/main" val="4147174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After item 8 is what auditors have touched</a:t>
            </a:r>
            <a:endParaRPr lang="en-US" dirty="0"/>
          </a:p>
        </p:txBody>
      </p:sp>
      <p:sp>
        <p:nvSpPr>
          <p:cNvPr id="4" name="Slide Number Placeholder 3"/>
          <p:cNvSpPr>
            <a:spLocks noGrp="1"/>
          </p:cNvSpPr>
          <p:nvPr>
            <p:ph type="sldNum" sz="quarter" idx="10"/>
          </p:nvPr>
        </p:nvSpPr>
        <p:spPr/>
        <p:txBody>
          <a:bodyPr/>
          <a:lstStyle/>
          <a:p>
            <a:fld id="{B8378DC0-DF3A-4905-B56A-65D55142FFD2}" type="slidenum">
              <a:rPr lang="en-US" smtClean="0"/>
              <a:t>7</a:t>
            </a:fld>
            <a:endParaRPr lang="en-US"/>
          </a:p>
        </p:txBody>
      </p:sp>
    </p:spTree>
    <p:extLst>
      <p:ext uri="{BB962C8B-B14F-4D97-AF65-F5344CB8AC3E}">
        <p14:creationId xmlns:p14="http://schemas.microsoft.com/office/powerpoint/2010/main" val="3752343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After item 8 is what auditors have touched</a:t>
            </a:r>
            <a:endParaRPr lang="en-US" dirty="0"/>
          </a:p>
        </p:txBody>
      </p:sp>
      <p:sp>
        <p:nvSpPr>
          <p:cNvPr id="4" name="Slide Number Placeholder 3"/>
          <p:cNvSpPr>
            <a:spLocks noGrp="1"/>
          </p:cNvSpPr>
          <p:nvPr>
            <p:ph type="sldNum" sz="quarter" idx="10"/>
          </p:nvPr>
        </p:nvSpPr>
        <p:spPr/>
        <p:txBody>
          <a:bodyPr/>
          <a:lstStyle/>
          <a:p>
            <a:fld id="{B8378DC0-DF3A-4905-B56A-65D55142FFD2}" type="slidenum">
              <a:rPr lang="en-US" smtClean="0"/>
              <a:t>8</a:t>
            </a:fld>
            <a:endParaRPr lang="en-US"/>
          </a:p>
        </p:txBody>
      </p:sp>
    </p:spTree>
    <p:extLst>
      <p:ext uri="{BB962C8B-B14F-4D97-AF65-F5344CB8AC3E}">
        <p14:creationId xmlns:p14="http://schemas.microsoft.com/office/powerpoint/2010/main" val="3371244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8378DC0-DF3A-4905-B56A-65D55142FFD2}" type="slidenum">
              <a:rPr lang="en-US" smtClean="0"/>
              <a:t>13</a:t>
            </a:fld>
            <a:endParaRPr lang="en-US"/>
          </a:p>
        </p:txBody>
      </p:sp>
    </p:spTree>
    <p:extLst>
      <p:ext uri="{BB962C8B-B14F-4D97-AF65-F5344CB8AC3E}">
        <p14:creationId xmlns:p14="http://schemas.microsoft.com/office/powerpoint/2010/main" val="23396694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GB"/>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4" name="Date Placeholder 3"/>
          <p:cNvSpPr>
            <a:spLocks noGrp="1"/>
          </p:cNvSpPr>
          <p:nvPr>
            <p:ph type="dt" sz="half" idx="10"/>
          </p:nvPr>
        </p:nvSpPr>
        <p:spPr/>
        <p:txBody>
          <a:bodyPr/>
          <a:lstStyle/>
          <a:p>
            <a:fld id="{21C7EBC2-6F07-4346-9DC5-AB66B57321B7}"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38010109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21C7EBC2-6F07-4346-9DC5-AB66B57321B7}"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820427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21C7EBC2-6F07-4346-9DC5-AB66B57321B7}"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1311785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10"/>
          </p:nvPr>
        </p:nvSpPr>
        <p:spPr/>
        <p:txBody>
          <a:bodyPr/>
          <a:lstStyle/>
          <a:p>
            <a:fld id="{21C7EBC2-6F07-4346-9DC5-AB66B57321B7}"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4114334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1C7EBC2-6F07-4346-9DC5-AB66B57321B7}" type="datetimeFigureOut">
              <a:rPr lang="en-US" smtClean="0"/>
              <a:t>2/14/2017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3424908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p:cNvSpPr>
            <a:spLocks noGrp="1"/>
          </p:cNvSpPr>
          <p:nvPr>
            <p:ph type="dt" sz="half" idx="10"/>
          </p:nvPr>
        </p:nvSpPr>
        <p:spPr/>
        <p:txBody>
          <a:bodyPr/>
          <a:lstStyle/>
          <a:p>
            <a:fld id="{21C7EBC2-6F07-4346-9DC5-AB66B57321B7}" type="datetimeFigureOut">
              <a:rPr lang="en-US" smtClean="0"/>
              <a:t>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588483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p:cNvSpPr>
            <a:spLocks noGrp="1"/>
          </p:cNvSpPr>
          <p:nvPr>
            <p:ph type="dt" sz="half" idx="10"/>
          </p:nvPr>
        </p:nvSpPr>
        <p:spPr/>
        <p:txBody>
          <a:bodyPr/>
          <a:lstStyle/>
          <a:p>
            <a:fld id="{21C7EBC2-6F07-4346-9DC5-AB66B57321B7}" type="datetimeFigureOut">
              <a:rPr lang="en-US" smtClean="0"/>
              <a:t>2/14/2017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731201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fld id="{21C7EBC2-6F07-4346-9DC5-AB66B57321B7}" type="datetimeFigureOut">
              <a:rPr lang="en-US" smtClean="0"/>
              <a:t>2/14/2017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4284699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C7EBC2-6F07-4346-9DC5-AB66B57321B7}" type="datetimeFigureOut">
              <a:rPr lang="en-US" smtClean="0"/>
              <a:t>2/14/2017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25479260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1C7EBC2-6F07-4346-9DC5-AB66B57321B7}" type="datetimeFigureOut">
              <a:rPr lang="en-US" smtClean="0"/>
              <a:t>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1588640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1C7EBC2-6F07-4346-9DC5-AB66B57321B7}" type="datetimeFigureOut">
              <a:rPr lang="en-US" smtClean="0"/>
              <a:t>2/14/2017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744EB31-00BB-614C-A149-E5B5296600C2}" type="slidenum">
              <a:rPr lang="en-US" smtClean="0"/>
              <a:t>‹#›</a:t>
            </a:fld>
            <a:endParaRPr lang="en-US"/>
          </a:p>
        </p:txBody>
      </p:sp>
    </p:spTree>
    <p:extLst>
      <p:ext uri="{BB962C8B-B14F-4D97-AF65-F5344CB8AC3E}">
        <p14:creationId xmlns:p14="http://schemas.microsoft.com/office/powerpoint/2010/main" val="3119353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21C7EBC2-6F07-4346-9DC5-AB66B57321B7}" type="datetimeFigureOut">
              <a:rPr lang="en-US" smtClean="0"/>
              <a:t>2/14/2017</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7744EB31-00BB-614C-A149-E5B5296600C2}" type="slidenum">
              <a:rPr lang="en-US" smtClean="0"/>
              <a:t>‹#›</a:t>
            </a:fld>
            <a:endParaRPr lang="en-US"/>
          </a:p>
        </p:txBody>
      </p:sp>
    </p:spTree>
    <p:extLst>
      <p:ext uri="{BB962C8B-B14F-4D97-AF65-F5344CB8AC3E}">
        <p14:creationId xmlns:p14="http://schemas.microsoft.com/office/powerpoint/2010/main" val="39311155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576639" y="109009"/>
            <a:ext cx="5460357" cy="1102519"/>
          </a:xfrm>
        </p:spPr>
        <p:txBody>
          <a:bodyPr>
            <a:normAutofit fontScale="90000"/>
          </a:bodyPr>
          <a:lstStyle/>
          <a:p>
            <a:r>
              <a:rPr lang="en-US" dirty="0">
                <a:latin typeface="Arial Narrow" panose="020B0606020202030204" pitchFamily="34" charset="0"/>
                <a:cs typeface="Helvetica"/>
              </a:rPr>
              <a:t>COMM 2010</a:t>
            </a:r>
            <a:br>
              <a:rPr lang="en-US" dirty="0">
                <a:latin typeface="Arial Narrow" panose="020B0606020202030204" pitchFamily="34" charset="0"/>
                <a:cs typeface="Helvetica"/>
              </a:rPr>
            </a:br>
            <a:r>
              <a:rPr lang="en-US" dirty="0">
                <a:latin typeface="Arial Narrow" panose="020B0606020202030204" pitchFamily="34" charset="0"/>
                <a:cs typeface="Helvetica"/>
              </a:rPr>
              <a:t>Financial Accounting</a:t>
            </a:r>
          </a:p>
        </p:txBody>
      </p:sp>
      <p:sp>
        <p:nvSpPr>
          <p:cNvPr id="3" name="Subtitle 2"/>
          <p:cNvSpPr>
            <a:spLocks noGrp="1"/>
          </p:cNvSpPr>
          <p:nvPr>
            <p:ph type="subTitle" idx="1"/>
          </p:nvPr>
        </p:nvSpPr>
        <p:spPr>
          <a:xfrm>
            <a:off x="1371600" y="2914650"/>
            <a:ext cx="6400800" cy="1314450"/>
          </a:xfrm>
        </p:spPr>
        <p:txBody>
          <a:bodyPr/>
          <a:lstStyle/>
          <a:p>
            <a:endParaRPr lang="en-US" dirty="0"/>
          </a:p>
        </p:txBody>
      </p:sp>
      <p:pic>
        <p:nvPicPr>
          <p:cNvPr id="5" name="Picture 4"/>
          <p:cNvPicPr>
            <a:picLocks noChangeAspect="1"/>
          </p:cNvPicPr>
          <p:nvPr/>
        </p:nvPicPr>
        <p:blipFill>
          <a:blip r:embed="rId3"/>
          <a:stretch>
            <a:fillRect/>
          </a:stretch>
        </p:blipFill>
        <p:spPr>
          <a:xfrm>
            <a:off x="6994188" y="4277963"/>
            <a:ext cx="2042808" cy="726246"/>
          </a:xfrm>
          <a:prstGeom prst="rect">
            <a:avLst/>
          </a:prstGeom>
        </p:spPr>
      </p:pic>
    </p:spTree>
    <p:extLst>
      <p:ext uri="{BB962C8B-B14F-4D97-AF65-F5344CB8AC3E}">
        <p14:creationId xmlns:p14="http://schemas.microsoft.com/office/powerpoint/2010/main" val="1046270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sp>
        <p:nvSpPr>
          <p:cNvPr id="4" name="Rectangle 3"/>
          <p:cNvSpPr/>
          <p:nvPr/>
        </p:nvSpPr>
        <p:spPr>
          <a:xfrm>
            <a:off x="389105" y="546564"/>
            <a:ext cx="8647891" cy="1200329"/>
          </a:xfrm>
          <a:prstGeom prst="rect">
            <a:avLst/>
          </a:prstGeom>
        </p:spPr>
        <p:txBody>
          <a:bodyPr wrap="square">
            <a:spAutoFit/>
          </a:bodyPr>
          <a:lstStyle/>
          <a:p>
            <a:pPr marR="914400" lvl="0" algn="ctr">
              <a:spcAft>
                <a:spcPts val="0"/>
              </a:spcAft>
            </a:pPr>
            <a:r>
              <a:rPr lang="en-US" dirty="0" err="1"/>
              <a:t>Lonski</a:t>
            </a:r>
            <a:r>
              <a:rPr lang="en-US" dirty="0"/>
              <a:t> Company reports current assets of $500,000, noncurrent assets of $400,000, current liabilities of $200,000, and noncurrent liability of $200,000 at the conclusion of 2016. Compute the amount of shareholders’ equity on the balance sheet at the end of 2016.</a:t>
            </a:r>
            <a:endParaRPr lang="en-US" dirty="0">
              <a:effectLst/>
            </a:endParaRPr>
          </a:p>
        </p:txBody>
      </p:sp>
      <p:sp>
        <p:nvSpPr>
          <p:cNvPr id="6" name="TextBox 5"/>
          <p:cNvSpPr txBox="1"/>
          <p:nvPr/>
        </p:nvSpPr>
        <p:spPr>
          <a:xfrm>
            <a:off x="0" y="77821"/>
            <a:ext cx="2120630" cy="369332"/>
          </a:xfrm>
          <a:prstGeom prst="rect">
            <a:avLst/>
          </a:prstGeom>
          <a:noFill/>
        </p:spPr>
        <p:txBody>
          <a:bodyPr wrap="square" rtlCol="0">
            <a:spAutoFit/>
          </a:bodyPr>
          <a:lstStyle/>
          <a:p>
            <a:r>
              <a:rPr lang="en-US" b="1" dirty="0"/>
              <a:t>Practice Problem 1:</a:t>
            </a:r>
          </a:p>
        </p:txBody>
      </p:sp>
    </p:spTree>
    <p:extLst>
      <p:ext uri="{BB962C8B-B14F-4D97-AF65-F5344CB8AC3E}">
        <p14:creationId xmlns:p14="http://schemas.microsoft.com/office/powerpoint/2010/main" val="3209915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sp>
        <p:nvSpPr>
          <p:cNvPr id="4" name="Rectangle 3"/>
          <p:cNvSpPr/>
          <p:nvPr/>
        </p:nvSpPr>
        <p:spPr>
          <a:xfrm>
            <a:off x="389105" y="546564"/>
            <a:ext cx="8647891" cy="2031325"/>
          </a:xfrm>
          <a:prstGeom prst="rect">
            <a:avLst/>
          </a:prstGeom>
        </p:spPr>
        <p:txBody>
          <a:bodyPr wrap="square">
            <a:spAutoFit/>
          </a:bodyPr>
          <a:lstStyle/>
          <a:p>
            <a:pPr marR="914400" lvl="0" algn="ctr">
              <a:spcAft>
                <a:spcPts val="0"/>
              </a:spcAft>
            </a:pPr>
            <a:r>
              <a:rPr lang="en-US" dirty="0"/>
              <a:t>The Isabel Company began operations on January 1, 2016. The company issued 1,000 shares of common stock for $84,000. On January 10, the company used $15,000 of the proceeds to purchase equipment and $12,000 to pay in advance for a two-year lease of a building beginning February 1, 2016. Rent is due on the 1</a:t>
            </a:r>
            <a:r>
              <a:rPr lang="en-US" baseline="30000" dirty="0"/>
              <a:t>st</a:t>
            </a:r>
            <a:r>
              <a:rPr lang="en-US" dirty="0"/>
              <a:t> of each month.  The company purchased $8,000 of inventory on account on January 15, agreeing to pay the seller within 30 days. </a:t>
            </a:r>
            <a:r>
              <a:rPr lang="en-US"/>
              <a:t>Prepare Isabel’s balance sheet as of January 31, 2016.</a:t>
            </a:r>
            <a:endParaRPr lang="en-US" dirty="0">
              <a:effectLst/>
            </a:endParaRPr>
          </a:p>
        </p:txBody>
      </p:sp>
      <p:sp>
        <p:nvSpPr>
          <p:cNvPr id="6" name="TextBox 5"/>
          <p:cNvSpPr txBox="1"/>
          <p:nvPr/>
        </p:nvSpPr>
        <p:spPr>
          <a:xfrm>
            <a:off x="0" y="77821"/>
            <a:ext cx="2120630" cy="369332"/>
          </a:xfrm>
          <a:prstGeom prst="rect">
            <a:avLst/>
          </a:prstGeom>
          <a:noFill/>
        </p:spPr>
        <p:txBody>
          <a:bodyPr wrap="square" rtlCol="0">
            <a:spAutoFit/>
          </a:bodyPr>
          <a:lstStyle/>
          <a:p>
            <a:r>
              <a:rPr lang="en-US" b="1" dirty="0"/>
              <a:t>Practice Problem 2:</a:t>
            </a:r>
          </a:p>
        </p:txBody>
      </p:sp>
    </p:spTree>
    <p:extLst>
      <p:ext uri="{BB962C8B-B14F-4D97-AF65-F5344CB8AC3E}">
        <p14:creationId xmlns:p14="http://schemas.microsoft.com/office/powerpoint/2010/main" val="23529933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sp>
        <p:nvSpPr>
          <p:cNvPr id="6" name="TextBox 5"/>
          <p:cNvSpPr txBox="1"/>
          <p:nvPr/>
        </p:nvSpPr>
        <p:spPr>
          <a:xfrm>
            <a:off x="-1" y="77821"/>
            <a:ext cx="2441643" cy="646331"/>
          </a:xfrm>
          <a:prstGeom prst="rect">
            <a:avLst/>
          </a:prstGeom>
          <a:noFill/>
        </p:spPr>
        <p:txBody>
          <a:bodyPr wrap="square" rtlCol="0">
            <a:spAutoFit/>
          </a:bodyPr>
          <a:lstStyle/>
          <a:p>
            <a:r>
              <a:rPr lang="en-US" b="1" dirty="0"/>
              <a:t>Practice Problem 3:</a:t>
            </a:r>
          </a:p>
          <a:p>
            <a:r>
              <a:rPr lang="en-US" b="1" dirty="0"/>
              <a:t>	Income Statement</a:t>
            </a:r>
          </a:p>
        </p:txBody>
      </p:sp>
      <p:pic>
        <p:nvPicPr>
          <p:cNvPr id="5" name="Picture 4"/>
          <p:cNvPicPr/>
          <p:nvPr/>
        </p:nvPicPr>
        <p:blipFill>
          <a:blip r:embed="rId3"/>
          <a:stretch>
            <a:fillRect/>
          </a:stretch>
        </p:blipFill>
        <p:spPr>
          <a:xfrm>
            <a:off x="3093396" y="77821"/>
            <a:ext cx="5943600" cy="2396490"/>
          </a:xfrm>
          <a:prstGeom prst="rect">
            <a:avLst/>
          </a:prstGeom>
        </p:spPr>
      </p:pic>
      <p:sp>
        <p:nvSpPr>
          <p:cNvPr id="2" name="Rectangle 1"/>
          <p:cNvSpPr/>
          <p:nvPr/>
        </p:nvSpPr>
        <p:spPr>
          <a:xfrm>
            <a:off x="262647" y="2597989"/>
            <a:ext cx="9144000" cy="1323439"/>
          </a:xfrm>
          <a:prstGeom prst="rect">
            <a:avLst/>
          </a:prstGeom>
        </p:spPr>
        <p:txBody>
          <a:bodyPr wrap="square">
            <a:spAutoFit/>
          </a:bodyPr>
          <a:lstStyle/>
          <a:p>
            <a:pPr marR="914400" lvl="0" algn="ctr">
              <a:spcAft>
                <a:spcPts val="0"/>
              </a:spcAft>
            </a:pPr>
            <a:r>
              <a:rPr lang="en-US" sz="1600" dirty="0" err="1"/>
              <a:t>SkyHigh</a:t>
            </a:r>
            <a:r>
              <a:rPr lang="en-US" sz="1600" dirty="0"/>
              <a:t> Balloons reported sales for the year ended December 31, 2016 of $2,700,000, costs of goods sold of $900,000, other operating expenses of $1,200,000, a gain of $10,000 on the sale of a delivery truck, interest expense of $56,000, and income taxes of $45,000. Compute </a:t>
            </a:r>
            <a:r>
              <a:rPr lang="en-US" sz="1600" dirty="0" err="1"/>
              <a:t>SkyHigh’s</a:t>
            </a:r>
            <a:r>
              <a:rPr lang="en-US" sz="1600" dirty="0"/>
              <a:t> net income for the year ended December 31, 2016. Prepare </a:t>
            </a:r>
            <a:r>
              <a:rPr lang="en-US" sz="1600" dirty="0" err="1"/>
              <a:t>SkyHigh’s</a:t>
            </a:r>
            <a:r>
              <a:rPr lang="en-US" sz="1600" dirty="0"/>
              <a:t> income statement for the year ended December 31, 2016.</a:t>
            </a:r>
            <a:endParaRPr lang="en-US" sz="1600" dirty="0">
              <a:effectLst/>
            </a:endParaRPr>
          </a:p>
        </p:txBody>
      </p:sp>
    </p:spTree>
    <p:extLst>
      <p:ext uri="{BB962C8B-B14F-4D97-AF65-F5344CB8AC3E}">
        <p14:creationId xmlns:p14="http://schemas.microsoft.com/office/powerpoint/2010/main" val="28840262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6994188" y="4368422"/>
            <a:ext cx="2042808" cy="726246"/>
          </a:xfrm>
          <a:prstGeom prst="rect">
            <a:avLst/>
          </a:prstGeom>
        </p:spPr>
      </p:pic>
      <p:pic>
        <p:nvPicPr>
          <p:cNvPr id="8" name="Picture 7"/>
          <p:cNvPicPr/>
          <p:nvPr/>
        </p:nvPicPr>
        <p:blipFill>
          <a:blip r:embed="rId4"/>
          <a:stretch>
            <a:fillRect/>
          </a:stretch>
        </p:blipFill>
        <p:spPr>
          <a:xfrm>
            <a:off x="0" y="0"/>
            <a:ext cx="5742763" cy="5143500"/>
          </a:xfrm>
          <a:prstGeom prst="rect">
            <a:avLst/>
          </a:prstGeom>
        </p:spPr>
      </p:pic>
      <p:pic>
        <p:nvPicPr>
          <p:cNvPr id="10" name="Picture 9"/>
          <p:cNvPicPr/>
          <p:nvPr/>
        </p:nvPicPr>
        <p:blipFill>
          <a:blip r:embed="rId5"/>
          <a:stretch>
            <a:fillRect/>
          </a:stretch>
        </p:blipFill>
        <p:spPr>
          <a:xfrm>
            <a:off x="1040860" y="809544"/>
            <a:ext cx="8103140" cy="3246890"/>
          </a:xfrm>
          <a:prstGeom prst="rect">
            <a:avLst/>
          </a:prstGeom>
        </p:spPr>
      </p:pic>
      <p:pic>
        <p:nvPicPr>
          <p:cNvPr id="11" name="Picture 10"/>
          <p:cNvPicPr/>
          <p:nvPr/>
        </p:nvPicPr>
        <p:blipFill>
          <a:blip r:embed="rId6">
            <a:extLst>
              <a:ext uri="{28A0092B-C50C-407E-A947-70E740481C1C}">
                <a14:useLocalDpi xmlns:a14="http://schemas.microsoft.com/office/drawing/2010/main" val="0"/>
              </a:ext>
            </a:extLst>
          </a:blip>
          <a:srcRect/>
          <a:stretch>
            <a:fillRect/>
          </a:stretch>
        </p:blipFill>
        <p:spPr bwMode="auto">
          <a:xfrm>
            <a:off x="1999034" y="308529"/>
            <a:ext cx="5943600" cy="501015"/>
          </a:xfrm>
          <a:prstGeom prst="rect">
            <a:avLst/>
          </a:prstGeom>
          <a:noFill/>
          <a:ln>
            <a:noFill/>
          </a:ln>
          <a:extLst/>
        </p:spPr>
      </p:pic>
    </p:spTree>
    <p:extLst>
      <p:ext uri="{BB962C8B-B14F-4D97-AF65-F5344CB8AC3E}">
        <p14:creationId xmlns:p14="http://schemas.microsoft.com/office/powerpoint/2010/main" val="2828354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8"/>
                                        </p:tgtEl>
                                        <p:attrNameLst>
                                          <p:attrName>style.visibility</p:attrName>
                                        </p:attrNameLst>
                                      </p:cBhvr>
                                      <p:to>
                                        <p:strVal val="hidden"/>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sp>
        <p:nvSpPr>
          <p:cNvPr id="4" name="Rectangle 3"/>
          <p:cNvSpPr/>
          <p:nvPr/>
        </p:nvSpPr>
        <p:spPr>
          <a:xfrm>
            <a:off x="389105" y="546564"/>
            <a:ext cx="8647891" cy="923330"/>
          </a:xfrm>
          <a:prstGeom prst="rect">
            <a:avLst/>
          </a:prstGeom>
        </p:spPr>
        <p:txBody>
          <a:bodyPr wrap="square">
            <a:spAutoFit/>
          </a:bodyPr>
          <a:lstStyle/>
          <a:p>
            <a:pPr lvl="0" algn="ctr"/>
            <a:r>
              <a:rPr lang="en-US" dirty="0"/>
              <a:t>Barron Company earned net income of $190,000 during 2016. The retained earnings balance was $400,000 at January 1, 2016 and $560,000 at December 31, 2016. Compute the amount of dividends paid to shareholders during 2016.</a:t>
            </a:r>
          </a:p>
        </p:txBody>
      </p:sp>
      <p:sp>
        <p:nvSpPr>
          <p:cNvPr id="6" name="TextBox 5"/>
          <p:cNvSpPr txBox="1"/>
          <p:nvPr/>
        </p:nvSpPr>
        <p:spPr>
          <a:xfrm>
            <a:off x="0" y="77821"/>
            <a:ext cx="2120630" cy="369332"/>
          </a:xfrm>
          <a:prstGeom prst="rect">
            <a:avLst/>
          </a:prstGeom>
          <a:noFill/>
        </p:spPr>
        <p:txBody>
          <a:bodyPr wrap="square" rtlCol="0">
            <a:spAutoFit/>
          </a:bodyPr>
          <a:lstStyle/>
          <a:p>
            <a:r>
              <a:rPr lang="en-US" b="1" dirty="0"/>
              <a:t>Practice Problem 4:</a:t>
            </a:r>
          </a:p>
        </p:txBody>
      </p:sp>
      <p:pic>
        <p:nvPicPr>
          <p:cNvPr id="5" name="Picture 4"/>
          <p:cNvPicPr/>
          <p:nvPr/>
        </p:nvPicPr>
        <p:blipFill>
          <a:blip r:embed="rId3"/>
          <a:stretch>
            <a:fillRect/>
          </a:stretch>
        </p:blipFill>
        <p:spPr>
          <a:xfrm>
            <a:off x="1050588" y="1647126"/>
            <a:ext cx="5943600" cy="2849245"/>
          </a:xfrm>
          <a:prstGeom prst="rect">
            <a:avLst/>
          </a:prstGeom>
        </p:spPr>
      </p:pic>
    </p:spTree>
    <p:extLst>
      <p:ext uri="{BB962C8B-B14F-4D97-AF65-F5344CB8AC3E}">
        <p14:creationId xmlns:p14="http://schemas.microsoft.com/office/powerpoint/2010/main" val="3474137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pic>
        <p:nvPicPr>
          <p:cNvPr id="8" name="Picture 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19048" y="524592"/>
            <a:ext cx="6800850" cy="3004820"/>
          </a:xfrm>
          <a:prstGeom prst="rect">
            <a:avLst/>
          </a:prstGeom>
          <a:noFill/>
        </p:spPr>
      </p:pic>
    </p:spTree>
    <p:extLst>
      <p:ext uri="{BB962C8B-B14F-4D97-AF65-F5344CB8AC3E}">
        <p14:creationId xmlns:p14="http://schemas.microsoft.com/office/powerpoint/2010/main" val="7261329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sp>
        <p:nvSpPr>
          <p:cNvPr id="2" name="TextBox 1"/>
          <p:cNvSpPr txBox="1"/>
          <p:nvPr/>
        </p:nvSpPr>
        <p:spPr>
          <a:xfrm>
            <a:off x="0" y="175098"/>
            <a:ext cx="3920247" cy="369332"/>
          </a:xfrm>
          <a:prstGeom prst="rect">
            <a:avLst/>
          </a:prstGeom>
          <a:noFill/>
        </p:spPr>
        <p:txBody>
          <a:bodyPr wrap="square" rtlCol="0">
            <a:spAutoFit/>
          </a:bodyPr>
          <a:lstStyle/>
          <a:p>
            <a:r>
              <a:rPr lang="en-US" dirty="0"/>
              <a:t>Accounting Methods</a:t>
            </a:r>
          </a:p>
        </p:txBody>
      </p:sp>
      <p:sp>
        <p:nvSpPr>
          <p:cNvPr id="4" name="TextBox 3"/>
          <p:cNvSpPr txBox="1"/>
          <p:nvPr/>
        </p:nvSpPr>
        <p:spPr>
          <a:xfrm>
            <a:off x="496110" y="787941"/>
            <a:ext cx="8326877" cy="2308324"/>
          </a:xfrm>
          <a:prstGeom prst="rect">
            <a:avLst/>
          </a:prstGeom>
          <a:noFill/>
        </p:spPr>
        <p:txBody>
          <a:bodyPr wrap="square" rtlCol="0">
            <a:spAutoFit/>
          </a:bodyPr>
          <a:lstStyle/>
          <a:p>
            <a:pPr marL="285750" indent="-285750">
              <a:buFont typeface="Arial" panose="020B0604020202020204" pitchFamily="34" charset="0"/>
              <a:buChar char="•"/>
            </a:pPr>
            <a:r>
              <a:rPr lang="en-US" dirty="0"/>
              <a:t>Cash Basis Accounting</a:t>
            </a:r>
          </a:p>
          <a:p>
            <a:pPr marL="742950" lvl="1" indent="-285750">
              <a:buFont typeface="Arial" panose="020B0604020202020204" pitchFamily="34" charset="0"/>
              <a:buChar char="•"/>
            </a:pPr>
            <a:r>
              <a:rPr lang="en-US" dirty="0"/>
              <a:t>Cash received – cash paid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Accrual Basis Accounting</a:t>
            </a:r>
          </a:p>
          <a:p>
            <a:pPr marL="742950" lvl="1" indent="-285750">
              <a:buFont typeface="Arial" panose="020B0604020202020204" pitchFamily="34" charset="0"/>
              <a:buChar char="•"/>
            </a:pPr>
            <a:r>
              <a:rPr lang="en-US" dirty="0"/>
              <a:t>Matching principle</a:t>
            </a:r>
          </a:p>
          <a:p>
            <a:pPr marL="1200150" lvl="2" indent="-285750">
              <a:buFont typeface="Arial" panose="020B0604020202020204" pitchFamily="34" charset="0"/>
              <a:buChar char="•"/>
            </a:pPr>
            <a:r>
              <a:rPr lang="en-US" dirty="0"/>
              <a:t>Match expenses with the revenues they helped to generate</a:t>
            </a:r>
          </a:p>
          <a:p>
            <a:pPr marL="1200150" lvl="2" indent="-285750">
              <a:buFont typeface="Arial" panose="020B0604020202020204" pitchFamily="34" charset="0"/>
              <a:buChar char="•"/>
            </a:pPr>
            <a:endParaRPr lang="en-US" dirty="0"/>
          </a:p>
          <a:p>
            <a:pPr lvl="2"/>
            <a:r>
              <a:rPr lang="en-US" dirty="0"/>
              <a:t>Income = Revenue – Expenses + Gains + Losses</a:t>
            </a:r>
          </a:p>
        </p:txBody>
      </p:sp>
    </p:spTree>
    <p:extLst>
      <p:ext uri="{BB962C8B-B14F-4D97-AF65-F5344CB8AC3E}">
        <p14:creationId xmlns:p14="http://schemas.microsoft.com/office/powerpoint/2010/main" val="980652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sp>
        <p:nvSpPr>
          <p:cNvPr id="3" name="Rectangle 2"/>
          <p:cNvSpPr/>
          <p:nvPr/>
        </p:nvSpPr>
        <p:spPr>
          <a:xfrm>
            <a:off x="0" y="524975"/>
            <a:ext cx="9144000" cy="2770823"/>
          </a:xfrm>
          <a:prstGeom prst="rect">
            <a:avLst/>
          </a:prstGeom>
        </p:spPr>
        <p:txBody>
          <a:bodyPr wrap="square">
            <a:spAutoFit/>
          </a:bodyPr>
          <a:lstStyle/>
          <a:p>
            <a:pPr algn="ctr"/>
            <a:endParaRPr lang="en-US" sz="1400" dirty="0">
              <a:latin typeface="Calibri" panose="020F0502020204030204" pitchFamily="34" charset="0"/>
              <a:cs typeface="Calibri" panose="020F0502020204030204" pitchFamily="34" charset="0"/>
            </a:endParaRPr>
          </a:p>
          <a:p>
            <a:pPr marR="914400" lvl="1" algn="ctr">
              <a:lnSpc>
                <a:spcPct val="115000"/>
              </a:lnSpc>
              <a:spcAft>
                <a:spcPts val="0"/>
              </a:spcAft>
            </a:pPr>
            <a:r>
              <a:rPr lang="en-US" sz="1400" dirty="0" err="1">
                <a:latin typeface="Calibri" panose="020F0502020204030204" pitchFamily="34" charset="0"/>
                <a:ea typeface="Calibri" panose="020F0502020204030204" pitchFamily="34" charset="0"/>
                <a:cs typeface="Calibri" panose="020F0502020204030204" pitchFamily="34" charset="0"/>
              </a:rPr>
              <a:t>NewKicks</a:t>
            </a:r>
            <a:r>
              <a:rPr lang="en-US" sz="1400" dirty="0">
                <a:latin typeface="Calibri" panose="020F0502020204030204" pitchFamily="34" charset="0"/>
                <a:ea typeface="Calibri" panose="020F0502020204030204" pitchFamily="34" charset="0"/>
                <a:cs typeface="Calibri" panose="020F0502020204030204" pitchFamily="34" charset="0"/>
              </a:rPr>
              <a:t> began operations on September 1. On September 5, the company received $120,000 of completed shoes from its manufacturers on account. </a:t>
            </a:r>
            <a:r>
              <a:rPr lang="en-US" sz="1400" dirty="0" err="1">
                <a:latin typeface="Calibri" panose="020F0502020204030204" pitchFamily="34" charset="0"/>
                <a:ea typeface="Calibri" panose="020F0502020204030204" pitchFamily="34" charset="0"/>
                <a:cs typeface="Calibri" panose="020F0502020204030204" pitchFamily="34" charset="0"/>
              </a:rPr>
              <a:t>NewKicks</a:t>
            </a:r>
            <a:r>
              <a:rPr lang="en-US" sz="1400" dirty="0">
                <a:latin typeface="Calibri" panose="020F0502020204030204" pitchFamily="34" charset="0"/>
                <a:ea typeface="Calibri" panose="020F0502020204030204" pitchFamily="34" charset="0"/>
                <a:cs typeface="Calibri" panose="020F0502020204030204" pitchFamily="34" charset="0"/>
              </a:rPr>
              <a:t> paid these manufacturers $60,000 in cash on September 25. During the month of September, </a:t>
            </a:r>
            <a:r>
              <a:rPr lang="en-US" sz="1400" dirty="0" err="1">
                <a:latin typeface="Calibri" panose="020F0502020204030204" pitchFamily="34" charset="0"/>
                <a:ea typeface="Calibri" panose="020F0502020204030204" pitchFamily="34" charset="0"/>
                <a:cs typeface="Calibri" panose="020F0502020204030204" pitchFamily="34" charset="0"/>
              </a:rPr>
              <a:t>NewKicks</a:t>
            </a:r>
            <a:r>
              <a:rPr lang="en-US" sz="1400" dirty="0">
                <a:latin typeface="Calibri" panose="020F0502020204030204" pitchFamily="34" charset="0"/>
                <a:ea typeface="Calibri" panose="020F0502020204030204" pitchFamily="34" charset="0"/>
                <a:cs typeface="Calibri" panose="020F0502020204030204" pitchFamily="34" charset="0"/>
              </a:rPr>
              <a:t> sold shoes to various department stores for a total of $310,000 in sales revenue. Of these sales, $260,000 were on credit and the rest were paid in cash. </a:t>
            </a:r>
            <a:r>
              <a:rPr lang="en-US" sz="1400" dirty="0" err="1">
                <a:latin typeface="Calibri" panose="020F0502020204030204" pitchFamily="34" charset="0"/>
                <a:ea typeface="Calibri" panose="020F0502020204030204" pitchFamily="34" charset="0"/>
                <a:cs typeface="Calibri" panose="020F0502020204030204" pitchFamily="34" charset="0"/>
              </a:rPr>
              <a:t>NewKicks</a:t>
            </a:r>
            <a:r>
              <a:rPr lang="en-US" sz="1400" dirty="0">
                <a:latin typeface="Calibri" panose="020F0502020204030204" pitchFamily="34" charset="0"/>
                <a:ea typeface="Calibri" panose="020F0502020204030204" pitchFamily="34" charset="0"/>
                <a:cs typeface="Calibri" panose="020F0502020204030204" pitchFamily="34" charset="0"/>
              </a:rPr>
              <a:t> collected $110,000 in cash related to the credit sales by the end of the month. On September 30, </a:t>
            </a:r>
            <a:r>
              <a:rPr lang="en-US" sz="1400" dirty="0" err="1">
                <a:latin typeface="Calibri" panose="020F0502020204030204" pitchFamily="34" charset="0"/>
                <a:ea typeface="Calibri" panose="020F0502020204030204" pitchFamily="34" charset="0"/>
                <a:cs typeface="Calibri" panose="020F0502020204030204" pitchFamily="34" charset="0"/>
              </a:rPr>
              <a:t>NewKicks</a:t>
            </a:r>
            <a:r>
              <a:rPr lang="en-US" sz="1400" dirty="0">
                <a:latin typeface="Calibri" panose="020F0502020204030204" pitchFamily="34" charset="0"/>
                <a:ea typeface="Calibri" panose="020F0502020204030204" pitchFamily="34" charset="0"/>
                <a:cs typeface="Calibri" panose="020F0502020204030204" pitchFamily="34" charset="0"/>
              </a:rPr>
              <a:t> had unsold finished goods inventory costing $30,000 remaining in its warehouse. Finally, </a:t>
            </a:r>
            <a:r>
              <a:rPr lang="en-US" sz="1400" dirty="0" err="1">
                <a:latin typeface="Calibri" panose="020F0502020204030204" pitchFamily="34" charset="0"/>
                <a:ea typeface="Calibri" panose="020F0502020204030204" pitchFamily="34" charset="0"/>
                <a:cs typeface="Calibri" panose="020F0502020204030204" pitchFamily="34" charset="0"/>
              </a:rPr>
              <a:t>NewKicks</a:t>
            </a:r>
            <a:r>
              <a:rPr lang="en-US" sz="1400" dirty="0">
                <a:latin typeface="Calibri" panose="020F0502020204030204" pitchFamily="34" charset="0"/>
                <a:ea typeface="Calibri" panose="020F0502020204030204" pitchFamily="34" charset="0"/>
                <a:cs typeface="Calibri" panose="020F0502020204030204" pitchFamily="34" charset="0"/>
              </a:rPr>
              <a:t> incurred and paid $24,000 in salary expense and $13,000 in rent expense during September.</a:t>
            </a:r>
          </a:p>
          <a:p>
            <a:pPr marL="1143000" marR="914400" lvl="2" indent="-228600" algn="ctr">
              <a:lnSpc>
                <a:spcPct val="115000"/>
              </a:lnSpc>
              <a:spcAft>
                <a:spcPts val="0"/>
              </a:spcAft>
              <a:buFont typeface="Wingdings" panose="05000000000000000000" pitchFamily="2" charset="2"/>
              <a:buChar char=""/>
            </a:pPr>
            <a:r>
              <a:rPr lang="en-US" sz="1400" dirty="0">
                <a:latin typeface="Calibri" panose="020F0502020204030204" pitchFamily="34" charset="0"/>
                <a:ea typeface="Calibri" panose="020F0502020204030204" pitchFamily="34" charset="0"/>
                <a:cs typeface="Calibri" panose="020F0502020204030204" pitchFamily="34" charset="0"/>
              </a:rPr>
              <a:t>Calculate net cash flow and net income for </a:t>
            </a:r>
            <a:r>
              <a:rPr lang="en-US" sz="1400" dirty="0" err="1">
                <a:latin typeface="Calibri" panose="020F0502020204030204" pitchFamily="34" charset="0"/>
                <a:ea typeface="Calibri" panose="020F0502020204030204" pitchFamily="34" charset="0"/>
                <a:cs typeface="Calibri" panose="020F0502020204030204" pitchFamily="34" charset="0"/>
              </a:rPr>
              <a:t>NewKicks</a:t>
            </a:r>
            <a:r>
              <a:rPr lang="en-US" sz="1400" dirty="0">
                <a:latin typeface="Calibri" panose="020F0502020204030204" pitchFamily="34" charset="0"/>
                <a:ea typeface="Calibri" panose="020F0502020204030204" pitchFamily="34" charset="0"/>
                <a:cs typeface="Calibri" panose="020F0502020204030204" pitchFamily="34" charset="0"/>
              </a:rPr>
              <a:t>.  Which method of accounting better measures </a:t>
            </a:r>
            <a:r>
              <a:rPr lang="en-US" sz="1400" dirty="0" err="1">
                <a:latin typeface="Calibri" panose="020F0502020204030204" pitchFamily="34" charset="0"/>
                <a:ea typeface="Calibri" panose="020F0502020204030204" pitchFamily="34" charset="0"/>
                <a:cs typeface="Calibri" panose="020F0502020204030204" pitchFamily="34" charset="0"/>
              </a:rPr>
              <a:t>NewKicks</a:t>
            </a:r>
            <a:r>
              <a:rPr lang="en-US" sz="1400" dirty="0">
                <a:latin typeface="Calibri" panose="020F0502020204030204" pitchFamily="34" charset="0"/>
                <a:ea typeface="Calibri" panose="020F0502020204030204" pitchFamily="34" charset="0"/>
                <a:cs typeface="Calibri" panose="020F0502020204030204" pitchFamily="34" charset="0"/>
              </a:rPr>
              <a:t> operating performance?</a:t>
            </a:r>
            <a:endParaRPr lang="en-US" sz="14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5" name="TextBox 4"/>
          <p:cNvSpPr txBox="1"/>
          <p:nvPr/>
        </p:nvSpPr>
        <p:spPr>
          <a:xfrm>
            <a:off x="311285" y="155643"/>
            <a:ext cx="2013626" cy="369332"/>
          </a:xfrm>
          <a:prstGeom prst="rect">
            <a:avLst/>
          </a:prstGeom>
          <a:noFill/>
        </p:spPr>
        <p:txBody>
          <a:bodyPr wrap="square" rtlCol="0">
            <a:spAutoFit/>
          </a:bodyPr>
          <a:lstStyle/>
          <a:p>
            <a:r>
              <a:rPr lang="en-US" b="1" dirty="0"/>
              <a:t>Example 5:</a:t>
            </a:r>
          </a:p>
        </p:txBody>
      </p:sp>
    </p:spTree>
    <p:extLst>
      <p:ext uri="{BB962C8B-B14F-4D97-AF65-F5344CB8AC3E}">
        <p14:creationId xmlns:p14="http://schemas.microsoft.com/office/powerpoint/2010/main" val="808193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0" y="884579"/>
            <a:ext cx="6579783" cy="3629055"/>
          </a:xfrm>
          <a:prstGeom prst="rect">
            <a:avLst/>
          </a:prstGeom>
        </p:spPr>
      </p:pic>
      <p:pic>
        <p:nvPicPr>
          <p:cNvPr id="5" name="Picture 4"/>
          <p:cNvPicPr>
            <a:picLocks noChangeAspect="1"/>
          </p:cNvPicPr>
          <p:nvPr/>
        </p:nvPicPr>
        <p:blipFill>
          <a:blip r:embed="rId3"/>
          <a:stretch>
            <a:fillRect/>
          </a:stretch>
        </p:blipFill>
        <p:spPr>
          <a:xfrm>
            <a:off x="6994188" y="4368422"/>
            <a:ext cx="2042808" cy="726246"/>
          </a:xfrm>
          <a:prstGeom prst="rect">
            <a:avLst/>
          </a:prstGeom>
        </p:spPr>
      </p:pic>
      <p:sp>
        <p:nvSpPr>
          <p:cNvPr id="10" name="TextBox 9"/>
          <p:cNvSpPr txBox="1"/>
          <p:nvPr/>
        </p:nvSpPr>
        <p:spPr>
          <a:xfrm>
            <a:off x="223736" y="145915"/>
            <a:ext cx="3385226" cy="369332"/>
          </a:xfrm>
          <a:prstGeom prst="rect">
            <a:avLst/>
          </a:prstGeom>
          <a:noFill/>
        </p:spPr>
        <p:txBody>
          <a:bodyPr wrap="square" rtlCol="0">
            <a:spAutoFit/>
          </a:bodyPr>
          <a:lstStyle/>
          <a:p>
            <a:r>
              <a:rPr lang="en-GB" dirty="0"/>
              <a:t>Overview of Financial Reporting</a:t>
            </a:r>
            <a:endParaRPr lang="en-US" dirty="0"/>
          </a:p>
        </p:txBody>
      </p:sp>
      <p:sp>
        <p:nvSpPr>
          <p:cNvPr id="11" name="TextBox 10"/>
          <p:cNvSpPr txBox="1"/>
          <p:nvPr/>
        </p:nvSpPr>
        <p:spPr>
          <a:xfrm>
            <a:off x="6293796" y="515247"/>
            <a:ext cx="2850204" cy="369332"/>
          </a:xfrm>
          <a:prstGeom prst="rect">
            <a:avLst/>
          </a:prstGeom>
          <a:noFill/>
        </p:spPr>
        <p:txBody>
          <a:bodyPr wrap="square" rtlCol="0">
            <a:spAutoFit/>
          </a:bodyPr>
          <a:lstStyle/>
          <a:p>
            <a:r>
              <a:rPr lang="en-GB" dirty="0"/>
              <a:t>Financial Reporting Process</a:t>
            </a:r>
            <a:endParaRPr lang="en-US" dirty="0"/>
          </a:p>
        </p:txBody>
      </p:sp>
      <p:sp>
        <p:nvSpPr>
          <p:cNvPr id="12" name="TextBox 11"/>
          <p:cNvSpPr txBox="1"/>
          <p:nvPr/>
        </p:nvSpPr>
        <p:spPr>
          <a:xfrm>
            <a:off x="6293796" y="1050587"/>
            <a:ext cx="2743200" cy="1169551"/>
          </a:xfrm>
          <a:prstGeom prst="rect">
            <a:avLst/>
          </a:prstGeom>
          <a:noFill/>
        </p:spPr>
        <p:txBody>
          <a:bodyPr wrap="square" rtlCol="0">
            <a:spAutoFit/>
          </a:bodyPr>
          <a:lstStyle/>
          <a:p>
            <a:pPr marL="285750" indent="-285750">
              <a:buFont typeface="Arial" panose="020B0604020202020204" pitchFamily="34" charset="0"/>
              <a:buChar char="•"/>
            </a:pPr>
            <a:r>
              <a:rPr lang="en-GB" sz="1400" b="1" dirty="0"/>
              <a:t>Financial Reporting Process:</a:t>
            </a:r>
            <a:r>
              <a:rPr lang="en-GB" sz="1400" dirty="0"/>
              <a:t> language used to compile and communicate finical information to external and internal stakeholders</a:t>
            </a:r>
          </a:p>
        </p:txBody>
      </p:sp>
      <p:sp>
        <p:nvSpPr>
          <p:cNvPr id="13" name="Rectangle 12"/>
          <p:cNvSpPr/>
          <p:nvPr/>
        </p:nvSpPr>
        <p:spPr>
          <a:xfrm>
            <a:off x="6293796" y="2220138"/>
            <a:ext cx="2324910" cy="2031325"/>
          </a:xfrm>
          <a:prstGeom prst="rect">
            <a:avLst/>
          </a:prstGeom>
        </p:spPr>
        <p:txBody>
          <a:bodyPr wrap="square">
            <a:spAutoFit/>
          </a:bodyPr>
          <a:lstStyle/>
          <a:p>
            <a:pPr marL="742950" lvl="1" indent="-285750">
              <a:buFont typeface="Arial" panose="020B0604020202020204" pitchFamily="34" charset="0"/>
              <a:buChar char="•"/>
            </a:pPr>
            <a:r>
              <a:rPr lang="en-GB" sz="1400" dirty="0"/>
              <a:t>Management</a:t>
            </a:r>
          </a:p>
          <a:p>
            <a:pPr marL="742950" lvl="1" indent="-285750">
              <a:buFont typeface="Arial" panose="020B0604020202020204" pitchFamily="34" charset="0"/>
              <a:buChar char="•"/>
            </a:pPr>
            <a:r>
              <a:rPr lang="en-GB" sz="1400" dirty="0"/>
              <a:t>Shareholders</a:t>
            </a:r>
          </a:p>
          <a:p>
            <a:pPr marL="742950" lvl="1" indent="-285750">
              <a:buFont typeface="Arial" panose="020B0604020202020204" pitchFamily="34" charset="0"/>
              <a:buChar char="•"/>
            </a:pPr>
            <a:r>
              <a:rPr lang="en-GB" sz="1400" dirty="0"/>
              <a:t>Banks</a:t>
            </a:r>
          </a:p>
          <a:p>
            <a:pPr marL="742950" lvl="1" indent="-285750">
              <a:buFont typeface="Arial" panose="020B0604020202020204" pitchFamily="34" charset="0"/>
              <a:buChar char="•"/>
            </a:pPr>
            <a:r>
              <a:rPr lang="en-GB" sz="1400" dirty="0"/>
              <a:t>Suppliers</a:t>
            </a:r>
          </a:p>
          <a:p>
            <a:pPr marL="742950" lvl="1" indent="-285750">
              <a:buFont typeface="Arial" panose="020B0604020202020204" pitchFamily="34" charset="0"/>
              <a:buChar char="•"/>
            </a:pPr>
            <a:r>
              <a:rPr lang="en-GB" sz="1400" dirty="0"/>
              <a:t>Employees</a:t>
            </a:r>
          </a:p>
          <a:p>
            <a:pPr marL="742950" lvl="1" indent="-285750">
              <a:buFont typeface="Arial" panose="020B0604020202020204" pitchFamily="34" charset="0"/>
              <a:buChar char="•"/>
            </a:pPr>
            <a:r>
              <a:rPr lang="en-GB" sz="1400" dirty="0"/>
              <a:t>Competitors</a:t>
            </a:r>
          </a:p>
          <a:p>
            <a:pPr marL="742950" lvl="1" indent="-285750">
              <a:buFont typeface="Arial" panose="020B0604020202020204" pitchFamily="34" charset="0"/>
              <a:buChar char="•"/>
            </a:pPr>
            <a:r>
              <a:rPr lang="en-GB" sz="1400" dirty="0"/>
              <a:t>Competitors</a:t>
            </a:r>
          </a:p>
          <a:p>
            <a:pPr marL="742950" lvl="1" indent="-285750">
              <a:buFont typeface="Arial" panose="020B0604020202020204" pitchFamily="34" charset="0"/>
              <a:buChar char="•"/>
            </a:pPr>
            <a:r>
              <a:rPr lang="en-GB" sz="1400" dirty="0"/>
              <a:t>Public</a:t>
            </a:r>
          </a:p>
          <a:p>
            <a:pPr marL="742950" lvl="1" indent="-285750">
              <a:buFont typeface="Arial" panose="020B0604020202020204" pitchFamily="34" charset="0"/>
              <a:buChar char="•"/>
            </a:pPr>
            <a:r>
              <a:rPr lang="en-GB" sz="1400" dirty="0"/>
              <a:t>Government</a:t>
            </a:r>
            <a:endParaRPr lang="en-US" sz="1400" dirty="0"/>
          </a:p>
        </p:txBody>
      </p:sp>
    </p:spTree>
    <p:extLst>
      <p:ext uri="{BB962C8B-B14F-4D97-AF65-F5344CB8AC3E}">
        <p14:creationId xmlns:p14="http://schemas.microsoft.com/office/powerpoint/2010/main" val="3903272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033"/>
            <a:ext cx="8229600" cy="857250"/>
          </a:xfrm>
        </p:spPr>
        <p:txBody>
          <a:bodyPr/>
          <a:lstStyle/>
          <a:p>
            <a:r>
              <a:rPr lang="en-US" dirty="0"/>
              <a:t>Key Players</a:t>
            </a:r>
          </a:p>
        </p:txBody>
      </p:sp>
      <p:pic>
        <p:nvPicPr>
          <p:cNvPr id="19" name="Picture 18"/>
          <p:cNvPicPr>
            <a:picLocks noChangeAspect="1"/>
          </p:cNvPicPr>
          <p:nvPr/>
        </p:nvPicPr>
        <p:blipFill>
          <a:blip r:embed="rId2"/>
          <a:stretch>
            <a:fillRect/>
          </a:stretch>
        </p:blipFill>
        <p:spPr>
          <a:xfrm>
            <a:off x="6994188" y="4368422"/>
            <a:ext cx="2042808" cy="726246"/>
          </a:xfrm>
          <a:prstGeom prst="rect">
            <a:avLst/>
          </a:prstGeom>
        </p:spPr>
      </p:pic>
      <p:sp>
        <p:nvSpPr>
          <p:cNvPr id="5" name="TextBox 4"/>
          <p:cNvSpPr txBox="1"/>
          <p:nvPr/>
        </p:nvSpPr>
        <p:spPr>
          <a:xfrm>
            <a:off x="223736" y="1177047"/>
            <a:ext cx="8190690" cy="2862322"/>
          </a:xfrm>
          <a:prstGeom prst="rect">
            <a:avLst/>
          </a:prstGeom>
          <a:noFill/>
        </p:spPr>
        <p:txBody>
          <a:bodyPr wrap="square" rtlCol="0">
            <a:spAutoFit/>
          </a:bodyPr>
          <a:lstStyle/>
          <a:p>
            <a:pPr marL="285750" indent="-285750">
              <a:buFont typeface="Arial" panose="020B0604020202020204" pitchFamily="34" charset="0"/>
              <a:buChar char="•"/>
            </a:pPr>
            <a:r>
              <a:rPr lang="en-GB" dirty="0"/>
              <a:t>Management</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Independent Auditors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Board of Directors</a:t>
            </a:r>
          </a:p>
          <a:p>
            <a:endParaRPr lang="en-US" dirty="0"/>
          </a:p>
        </p:txBody>
      </p:sp>
    </p:spTree>
    <p:extLst>
      <p:ext uri="{BB962C8B-B14F-4D97-AF65-F5344CB8AC3E}">
        <p14:creationId xmlns:p14="http://schemas.microsoft.com/office/powerpoint/2010/main" val="4244339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sp>
        <p:nvSpPr>
          <p:cNvPr id="8" name="TextBox 7"/>
          <p:cNvSpPr txBox="1"/>
          <p:nvPr/>
        </p:nvSpPr>
        <p:spPr>
          <a:xfrm>
            <a:off x="184826" y="165370"/>
            <a:ext cx="2587557" cy="646331"/>
          </a:xfrm>
          <a:prstGeom prst="rect">
            <a:avLst/>
          </a:prstGeom>
          <a:noFill/>
        </p:spPr>
        <p:txBody>
          <a:bodyPr wrap="square" rtlCol="0">
            <a:spAutoFit/>
          </a:bodyPr>
          <a:lstStyle/>
          <a:p>
            <a:r>
              <a:rPr lang="en-GB" dirty="0"/>
              <a:t>Characteristics of Accounting Information</a:t>
            </a:r>
            <a:endParaRPr lang="en-US" dirty="0"/>
          </a:p>
        </p:txBody>
      </p:sp>
      <p:sp>
        <p:nvSpPr>
          <p:cNvPr id="9" name="TextBox 8"/>
          <p:cNvSpPr txBox="1"/>
          <p:nvPr/>
        </p:nvSpPr>
        <p:spPr>
          <a:xfrm>
            <a:off x="398834" y="1254868"/>
            <a:ext cx="7996136" cy="3693319"/>
          </a:xfrm>
          <a:prstGeom prst="rect">
            <a:avLst/>
          </a:prstGeom>
          <a:noFill/>
        </p:spPr>
        <p:txBody>
          <a:bodyPr wrap="square" rtlCol="0">
            <a:spAutoFit/>
          </a:bodyPr>
          <a:lstStyle/>
          <a:p>
            <a:pPr marL="285750" indent="-285750">
              <a:buFont typeface="Arial" panose="020B0604020202020204" pitchFamily="34" charset="0"/>
              <a:buChar char="•"/>
            </a:pPr>
            <a:r>
              <a:rPr lang="en-GB" dirty="0"/>
              <a:t>Relevant and Representationally Faithful</a:t>
            </a:r>
          </a:p>
          <a:p>
            <a:pPr marL="742950" lvl="1" indent="-285750">
              <a:buFont typeface="Arial" panose="020B0604020202020204" pitchFamily="34" charset="0"/>
              <a:buChar char="•"/>
            </a:pPr>
            <a:r>
              <a:rPr lang="en-GB" b="1" dirty="0"/>
              <a:t>Realization:</a:t>
            </a:r>
          </a:p>
          <a:p>
            <a:pPr lvl="1"/>
            <a:endParaRPr lang="en-GB" b="1" dirty="0"/>
          </a:p>
          <a:p>
            <a:pPr marL="742950" lvl="1" indent="-285750">
              <a:buFont typeface="Arial" panose="020B0604020202020204" pitchFamily="34" charset="0"/>
              <a:buChar char="•"/>
            </a:pPr>
            <a:r>
              <a:rPr lang="en-GB" b="1"/>
              <a:t>Recognition:</a:t>
            </a:r>
          </a:p>
          <a:p>
            <a:pPr lvl="1"/>
            <a:endParaRPr lang="en-GB" b="1" dirty="0"/>
          </a:p>
          <a:p>
            <a:pPr lvl="1"/>
            <a:r>
              <a:rPr lang="en-US" dirty="0"/>
              <a:t>Example:  Nike shipped an order totaling $30,000 to DSW on May 23</a:t>
            </a:r>
            <a:r>
              <a:rPr lang="en-US" baseline="30000" dirty="0"/>
              <a:t>rd</a:t>
            </a:r>
            <a:r>
              <a:rPr lang="en-US" dirty="0"/>
              <a:t>. DSW received the order on May 28</a:t>
            </a:r>
            <a:r>
              <a:rPr lang="en-US" baseline="30000" dirty="0"/>
              <a:t>th</a:t>
            </a:r>
            <a:r>
              <a:rPr lang="en-US" dirty="0"/>
              <a:t>, but DSW did not pay for that order until June 5</a:t>
            </a:r>
            <a:r>
              <a:rPr lang="en-US" baseline="30000" dirty="0"/>
              <a:t>th</a:t>
            </a:r>
            <a:r>
              <a:rPr lang="en-US" dirty="0"/>
              <a:t>.  Assume that the sale is considered complete when Nike ships the goods.  When can Nike recognize the revenue in its income statement?  When is the revenue realized? What is disclosed related to this transaction?</a:t>
            </a:r>
          </a:p>
          <a:p>
            <a:endParaRPr lang="en-GB" b="1" dirty="0"/>
          </a:p>
          <a:p>
            <a:endParaRPr lang="en-GB" b="1" dirty="0"/>
          </a:p>
          <a:p>
            <a:pPr marL="285750" indent="-285750">
              <a:buFont typeface="Arial" panose="020B0604020202020204" pitchFamily="34" charset="0"/>
              <a:buChar char="•"/>
            </a:pPr>
            <a:r>
              <a:rPr lang="en-GB" dirty="0"/>
              <a:t>Comparable, Verifiable, Timely, and Understandable</a:t>
            </a:r>
          </a:p>
        </p:txBody>
      </p:sp>
    </p:spTree>
    <p:extLst>
      <p:ext uri="{BB962C8B-B14F-4D97-AF65-F5344CB8AC3E}">
        <p14:creationId xmlns:p14="http://schemas.microsoft.com/office/powerpoint/2010/main" val="3744414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sp>
        <p:nvSpPr>
          <p:cNvPr id="8" name="TextBox 7"/>
          <p:cNvSpPr txBox="1"/>
          <p:nvPr/>
        </p:nvSpPr>
        <p:spPr>
          <a:xfrm>
            <a:off x="184826" y="165370"/>
            <a:ext cx="3142034" cy="646331"/>
          </a:xfrm>
          <a:prstGeom prst="rect">
            <a:avLst/>
          </a:prstGeom>
          <a:noFill/>
        </p:spPr>
        <p:txBody>
          <a:bodyPr wrap="square" rtlCol="0">
            <a:spAutoFit/>
          </a:bodyPr>
          <a:lstStyle/>
          <a:p>
            <a:r>
              <a:rPr lang="en-GB" b="1" dirty="0">
                <a:latin typeface="+mj-lt"/>
              </a:rPr>
              <a:t>Oversight of the Financial Reporting Process</a:t>
            </a:r>
            <a:endParaRPr lang="en-US" b="1" dirty="0">
              <a:latin typeface="+mj-lt"/>
            </a:endParaRPr>
          </a:p>
        </p:txBody>
      </p:sp>
      <p:sp>
        <p:nvSpPr>
          <p:cNvPr id="9" name="TextBox 8"/>
          <p:cNvSpPr txBox="1"/>
          <p:nvPr/>
        </p:nvSpPr>
        <p:spPr>
          <a:xfrm>
            <a:off x="282102" y="963038"/>
            <a:ext cx="7996136" cy="4801314"/>
          </a:xfrm>
          <a:prstGeom prst="rect">
            <a:avLst/>
          </a:prstGeom>
          <a:noFill/>
        </p:spPr>
        <p:txBody>
          <a:bodyPr wrap="square" rtlCol="0">
            <a:spAutoFit/>
          </a:bodyPr>
          <a:lstStyle/>
          <a:p>
            <a:pPr marL="285750" indent="-285750">
              <a:buFont typeface="Arial" panose="020B0604020202020204" pitchFamily="34" charset="0"/>
              <a:buChar char="•"/>
            </a:pPr>
            <a:r>
              <a:rPr lang="en-GB" dirty="0"/>
              <a:t>US Securities and Exchange Commission (SEC)</a:t>
            </a:r>
          </a:p>
          <a:p>
            <a:pPr marL="742950" lvl="1" indent="-285750">
              <a:buFont typeface="Arial" panose="020B0604020202020204" pitchFamily="34" charset="0"/>
              <a:buChar char="•"/>
            </a:pPr>
            <a:r>
              <a:rPr lang="en-GB" dirty="0"/>
              <a:t>Protect investors</a:t>
            </a:r>
            <a:endParaRPr lang="en-GB" b="1" dirty="0"/>
          </a:p>
          <a:p>
            <a:pPr marL="742950" lvl="1" indent="-285750">
              <a:buFont typeface="Arial" panose="020B0604020202020204" pitchFamily="34" charset="0"/>
              <a:buChar char="•"/>
            </a:pPr>
            <a:r>
              <a:rPr lang="en-GB" dirty="0"/>
              <a:t>Maintain fair, orderly, and efficient markets</a:t>
            </a:r>
          </a:p>
          <a:p>
            <a:pPr marL="742950" lvl="1" indent="-285750">
              <a:buFont typeface="Arial" panose="020B0604020202020204" pitchFamily="34" charset="0"/>
              <a:buChar char="•"/>
            </a:pPr>
            <a:r>
              <a:rPr lang="en-GB" dirty="0"/>
              <a:t>Facilitate capital formation</a:t>
            </a:r>
            <a:endParaRPr lang="en-US" b="1" dirty="0"/>
          </a:p>
          <a:p>
            <a:pPr marL="285750" indent="-285750">
              <a:buFont typeface="Arial" panose="020B0604020202020204" pitchFamily="34" charset="0"/>
              <a:buChar char="•"/>
            </a:pPr>
            <a:endParaRPr lang="en-GB" b="1" dirty="0"/>
          </a:p>
          <a:p>
            <a:pPr marL="285750" indent="-285750">
              <a:buFont typeface="Arial" panose="020B0604020202020204" pitchFamily="34" charset="0"/>
              <a:buChar char="•"/>
            </a:pPr>
            <a:r>
              <a:rPr lang="en-GB" dirty="0"/>
              <a:t>Financial Accounting Standards Board (FASB)</a:t>
            </a:r>
          </a:p>
          <a:p>
            <a:pPr marL="742950" lvl="1" indent="-285750">
              <a:buFont typeface="Arial" panose="020B0604020202020204" pitchFamily="34" charset="0"/>
              <a:buChar char="•"/>
            </a:pPr>
            <a:r>
              <a:rPr lang="en-GB" dirty="0"/>
              <a:t>Task of setting US accounting standards</a:t>
            </a:r>
          </a:p>
          <a:p>
            <a:pPr marL="742950" lvl="1" indent="-285750">
              <a:buFont typeface="Arial" panose="020B0604020202020204" pitchFamily="34" charset="0"/>
              <a:buChar char="•"/>
            </a:pPr>
            <a:r>
              <a:rPr lang="en-GB" dirty="0"/>
              <a:t>Private body with 7 voting members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Public Company Accounting Oversight Board (PCAOB)</a:t>
            </a:r>
          </a:p>
          <a:p>
            <a:pPr marL="742950" lvl="1" indent="-285750">
              <a:buFont typeface="Arial" panose="020B0604020202020204" pitchFamily="34" charset="0"/>
              <a:buChar char="•"/>
            </a:pPr>
            <a:r>
              <a:rPr lang="en-GB" dirty="0"/>
              <a:t>Monitor quality of audits of SEC registrations</a:t>
            </a:r>
          </a:p>
          <a:p>
            <a:pPr marL="742950" lvl="1" indent="-285750">
              <a:buFont typeface="Arial" panose="020B0604020202020204" pitchFamily="34" charset="0"/>
              <a:buChar char="•"/>
            </a:pPr>
            <a:r>
              <a:rPr lang="en-GB" dirty="0"/>
              <a:t>Register, acceptable auditing, quality control and </a:t>
            </a:r>
          </a:p>
          <a:p>
            <a:pPr lvl="1"/>
            <a:r>
              <a:rPr lang="en-GB" dirty="0"/>
              <a:t>independence standards inspections of registered auditors</a:t>
            </a:r>
          </a:p>
          <a:p>
            <a:pPr marL="742950" lvl="1" indent="-285750">
              <a:buFont typeface="Arial" panose="020B0604020202020204" pitchFamily="34" charset="0"/>
              <a:buChar char="•"/>
            </a:pPr>
            <a:r>
              <a:rPr lang="en-GB" dirty="0"/>
              <a:t>Reports to the SEC, which appoints the board’s members</a:t>
            </a:r>
          </a:p>
          <a:p>
            <a:pPr lvl="1"/>
            <a:r>
              <a:rPr lang="en-GB" dirty="0"/>
              <a:t>And approves its budget and the rules it enacts.</a:t>
            </a:r>
          </a:p>
          <a:p>
            <a:pPr marL="742950" lvl="1"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647519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sp>
        <p:nvSpPr>
          <p:cNvPr id="8" name="TextBox 7"/>
          <p:cNvSpPr txBox="1"/>
          <p:nvPr/>
        </p:nvSpPr>
        <p:spPr>
          <a:xfrm>
            <a:off x="184826" y="165370"/>
            <a:ext cx="3142034" cy="646331"/>
          </a:xfrm>
          <a:prstGeom prst="rect">
            <a:avLst/>
          </a:prstGeom>
          <a:noFill/>
        </p:spPr>
        <p:txBody>
          <a:bodyPr wrap="square" rtlCol="0">
            <a:spAutoFit/>
          </a:bodyPr>
          <a:lstStyle/>
          <a:p>
            <a:r>
              <a:rPr lang="en-GB" b="1" dirty="0">
                <a:latin typeface="+mj-lt"/>
              </a:rPr>
              <a:t>Understanding of the Financial Reports</a:t>
            </a:r>
            <a:endParaRPr lang="en-US" b="1" dirty="0">
              <a:latin typeface="+mj-lt"/>
            </a:endParaRPr>
          </a:p>
        </p:txBody>
      </p:sp>
      <p:sp>
        <p:nvSpPr>
          <p:cNvPr id="9" name="TextBox 8"/>
          <p:cNvSpPr txBox="1"/>
          <p:nvPr/>
        </p:nvSpPr>
        <p:spPr>
          <a:xfrm>
            <a:off x="282102" y="963038"/>
            <a:ext cx="7996136" cy="3139321"/>
          </a:xfrm>
          <a:prstGeom prst="rect">
            <a:avLst/>
          </a:prstGeom>
          <a:noFill/>
        </p:spPr>
        <p:txBody>
          <a:bodyPr wrap="square" rtlCol="0">
            <a:spAutoFit/>
          </a:bodyPr>
          <a:lstStyle/>
          <a:p>
            <a:pPr marL="285750" indent="-285750">
              <a:buFont typeface="Arial" panose="020B0604020202020204" pitchFamily="34" charset="0"/>
              <a:buChar char="•"/>
            </a:pPr>
            <a:r>
              <a:rPr lang="en-GB" dirty="0"/>
              <a:t>Establishing goals and strategies</a:t>
            </a:r>
          </a:p>
          <a:p>
            <a:pPr marL="285750" indent="-285750">
              <a:buFont typeface="Arial" panose="020B0604020202020204" pitchFamily="34" charset="0"/>
              <a:buChar char="•"/>
            </a:pPr>
            <a:endParaRPr lang="en-GB" b="1" dirty="0"/>
          </a:p>
          <a:p>
            <a:pPr marL="285750" indent="-285750">
              <a:buFont typeface="Arial" panose="020B0604020202020204" pitchFamily="34" charset="0"/>
              <a:buChar char="•"/>
            </a:pPr>
            <a:endParaRPr lang="en-GB" b="1" dirty="0"/>
          </a:p>
          <a:p>
            <a:pPr marL="285750" indent="-285750">
              <a:buFont typeface="Arial" panose="020B0604020202020204" pitchFamily="34" charset="0"/>
              <a:buChar char="•"/>
            </a:pPr>
            <a:r>
              <a:rPr lang="en-GB" dirty="0"/>
              <a:t>Obtaining financing </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Making investments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Conducting operations</a:t>
            </a:r>
          </a:p>
          <a:p>
            <a:pPr marL="285750" indent="-285750">
              <a:buFont typeface="Arial" panose="020B0604020202020204" pitchFamily="34" charset="0"/>
              <a:buChar char="•"/>
            </a:pPr>
            <a:endParaRPr lang="en-GB" dirty="0"/>
          </a:p>
        </p:txBody>
      </p:sp>
    </p:spTree>
    <p:extLst>
      <p:ext uri="{BB962C8B-B14F-4D97-AF65-F5344CB8AC3E}">
        <p14:creationId xmlns:p14="http://schemas.microsoft.com/office/powerpoint/2010/main" val="515641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6994188" y="4368422"/>
            <a:ext cx="2042808" cy="726246"/>
          </a:xfrm>
          <a:prstGeom prst="rect">
            <a:avLst/>
          </a:prstGeom>
        </p:spPr>
      </p:pic>
      <p:sp>
        <p:nvSpPr>
          <p:cNvPr id="8" name="TextBox 7"/>
          <p:cNvSpPr txBox="1"/>
          <p:nvPr/>
        </p:nvSpPr>
        <p:spPr>
          <a:xfrm>
            <a:off x="184826" y="165370"/>
            <a:ext cx="3142034" cy="369332"/>
          </a:xfrm>
          <a:prstGeom prst="rect">
            <a:avLst/>
          </a:prstGeom>
          <a:noFill/>
        </p:spPr>
        <p:txBody>
          <a:bodyPr wrap="square" rtlCol="0">
            <a:spAutoFit/>
          </a:bodyPr>
          <a:lstStyle/>
          <a:p>
            <a:r>
              <a:rPr lang="en-GB" b="1" dirty="0">
                <a:latin typeface="+mj-lt"/>
              </a:rPr>
              <a:t>Form 10-K Annual Report</a:t>
            </a:r>
            <a:endParaRPr lang="en-US" b="1" dirty="0">
              <a:latin typeface="+mj-lt"/>
            </a:endParaRPr>
          </a:p>
        </p:txBody>
      </p:sp>
      <p:sp>
        <p:nvSpPr>
          <p:cNvPr id="9" name="TextBox 8"/>
          <p:cNvSpPr txBox="1"/>
          <p:nvPr/>
        </p:nvSpPr>
        <p:spPr>
          <a:xfrm>
            <a:off x="282102" y="963038"/>
            <a:ext cx="7996136" cy="3970318"/>
          </a:xfrm>
          <a:prstGeom prst="rect">
            <a:avLst/>
          </a:prstGeom>
          <a:noFill/>
        </p:spPr>
        <p:txBody>
          <a:bodyPr wrap="square" rtlCol="0">
            <a:spAutoFit/>
          </a:bodyPr>
          <a:lstStyle/>
          <a:p>
            <a:pPr marL="285750" indent="-285750">
              <a:buFont typeface="Arial" panose="020B0604020202020204" pitchFamily="34" charset="0"/>
              <a:buChar char="•"/>
            </a:pPr>
            <a:r>
              <a:rPr lang="en-GB" dirty="0"/>
              <a:t>Item 8 										10-Q: is quarterly report</a:t>
            </a:r>
          </a:p>
          <a:p>
            <a:pPr marL="742950" lvl="1" indent="-285750">
              <a:buFont typeface="Arial" panose="020B0604020202020204" pitchFamily="34" charset="0"/>
              <a:buChar char="•"/>
            </a:pPr>
            <a:r>
              <a:rPr lang="en-GB" dirty="0"/>
              <a:t>Audit Report</a:t>
            </a:r>
          </a:p>
          <a:p>
            <a:pPr marL="742950" lvl="1" indent="-285750">
              <a:buFont typeface="Arial" panose="020B0604020202020204" pitchFamily="34" charset="0"/>
              <a:buChar char="•"/>
            </a:pPr>
            <a:r>
              <a:rPr lang="en-GB" dirty="0"/>
              <a:t>Financial Statements:</a:t>
            </a:r>
          </a:p>
          <a:p>
            <a:pPr marL="1200150" lvl="2" indent="-285750">
              <a:buFont typeface="Arial" panose="020B0604020202020204" pitchFamily="34" charset="0"/>
              <a:buChar char="•"/>
            </a:pPr>
            <a:r>
              <a:rPr lang="en-GB" dirty="0"/>
              <a:t>Balance sheet or statement of financial position</a:t>
            </a:r>
          </a:p>
          <a:p>
            <a:pPr marL="1200150" lvl="2" indent="-285750">
              <a:buFont typeface="Arial" panose="020B0604020202020204" pitchFamily="34" charset="0"/>
              <a:buChar char="•"/>
            </a:pPr>
            <a:r>
              <a:rPr lang="en-GB" dirty="0"/>
              <a:t>Income statement or statement of profit and loss</a:t>
            </a:r>
          </a:p>
          <a:p>
            <a:pPr marL="1200150" lvl="2" indent="-285750">
              <a:buFont typeface="Arial" panose="020B0604020202020204" pitchFamily="34" charset="0"/>
              <a:buChar char="•"/>
            </a:pPr>
            <a:r>
              <a:rPr lang="en-GB" dirty="0"/>
              <a:t>Statement of cash flows</a:t>
            </a:r>
          </a:p>
          <a:p>
            <a:pPr marL="1200150" lvl="2" indent="-285750">
              <a:buFont typeface="Arial" panose="020B0604020202020204" pitchFamily="34" charset="0"/>
              <a:buChar char="•"/>
            </a:pPr>
            <a:r>
              <a:rPr lang="en-GB" dirty="0"/>
              <a:t>Statement of shareholders’ equity</a:t>
            </a:r>
          </a:p>
          <a:p>
            <a:pPr marL="742950" lvl="1" indent="-285750">
              <a:buFont typeface="Arial" panose="020B0604020202020204" pitchFamily="34" charset="0"/>
              <a:buChar char="•"/>
            </a:pPr>
            <a:r>
              <a:rPr lang="en-GB" dirty="0"/>
              <a:t>Supplementary notes to the financial statements</a:t>
            </a:r>
          </a:p>
          <a:p>
            <a:pPr marL="1200150" lvl="2" indent="-285750">
              <a:buFont typeface="Arial" panose="020B0604020202020204" pitchFamily="34" charset="0"/>
              <a:buChar char="•"/>
            </a:pPr>
            <a:r>
              <a:rPr lang="en-GB" dirty="0"/>
              <a:t>Date of audit opinion  		(earliest year public can see the report)</a:t>
            </a:r>
          </a:p>
          <a:p>
            <a:pPr marL="1200150" lvl="2" indent="-285750">
              <a:buFont typeface="Arial" panose="020B0604020202020204" pitchFamily="34" charset="0"/>
              <a:buChar char="•"/>
            </a:pPr>
            <a:r>
              <a:rPr lang="en-GB" dirty="0"/>
              <a:t>Fiscal year end				(typical operating period)</a:t>
            </a:r>
          </a:p>
          <a:p>
            <a:pPr marL="1200150" lvl="2" indent="-285750">
              <a:buFont typeface="Arial" panose="020B0604020202020204" pitchFamily="34" charset="0"/>
              <a:buChar char="•"/>
            </a:pPr>
            <a:r>
              <a:rPr lang="en-GB" dirty="0"/>
              <a:t>Multiple reporting periods</a:t>
            </a:r>
          </a:p>
          <a:p>
            <a:pPr marL="1200150" lvl="2" indent="-285750">
              <a:buFont typeface="Arial" panose="020B0604020202020204" pitchFamily="34" charset="0"/>
              <a:buChar char="•"/>
            </a:pPr>
            <a:r>
              <a:rPr lang="en-GB" dirty="0"/>
              <a:t>Currency</a:t>
            </a:r>
          </a:p>
          <a:p>
            <a:pPr marL="742950" lvl="1" indent="-285750">
              <a:buFont typeface="Arial" panose="020B0604020202020204" pitchFamily="34" charset="0"/>
              <a:buChar char="•"/>
            </a:pPr>
            <a:r>
              <a:rPr lang="en-GB" dirty="0"/>
              <a:t>Audit Report</a:t>
            </a:r>
          </a:p>
          <a:p>
            <a:pPr marL="1200150" lvl="2" indent="-285750">
              <a:buFont typeface="Arial" panose="020B0604020202020204" pitchFamily="34" charset="0"/>
              <a:buChar char="•"/>
            </a:pPr>
            <a:endParaRPr lang="en-GB" dirty="0"/>
          </a:p>
        </p:txBody>
      </p:sp>
    </p:spTree>
    <p:extLst>
      <p:ext uri="{BB962C8B-B14F-4D97-AF65-F5344CB8AC3E}">
        <p14:creationId xmlns:p14="http://schemas.microsoft.com/office/powerpoint/2010/main" val="2225703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3"/>
          <a:stretch>
            <a:fillRect/>
          </a:stretch>
        </p:blipFill>
        <p:spPr>
          <a:xfrm>
            <a:off x="184825" y="534702"/>
            <a:ext cx="5651771" cy="4105392"/>
          </a:xfrm>
          <a:prstGeom prst="rect">
            <a:avLst/>
          </a:prstGeom>
        </p:spPr>
      </p:pic>
      <p:pic>
        <p:nvPicPr>
          <p:cNvPr id="7" name="Picture 6"/>
          <p:cNvPicPr>
            <a:picLocks noChangeAspect="1"/>
          </p:cNvPicPr>
          <p:nvPr/>
        </p:nvPicPr>
        <p:blipFill>
          <a:blip r:embed="rId4"/>
          <a:stretch>
            <a:fillRect/>
          </a:stretch>
        </p:blipFill>
        <p:spPr>
          <a:xfrm>
            <a:off x="6994188" y="4368422"/>
            <a:ext cx="2042808" cy="726246"/>
          </a:xfrm>
          <a:prstGeom prst="rect">
            <a:avLst/>
          </a:prstGeom>
        </p:spPr>
      </p:pic>
      <p:sp>
        <p:nvSpPr>
          <p:cNvPr id="8" name="TextBox 7"/>
          <p:cNvSpPr txBox="1"/>
          <p:nvPr/>
        </p:nvSpPr>
        <p:spPr>
          <a:xfrm>
            <a:off x="184826" y="165370"/>
            <a:ext cx="3142034" cy="369332"/>
          </a:xfrm>
          <a:prstGeom prst="rect">
            <a:avLst/>
          </a:prstGeom>
          <a:noFill/>
        </p:spPr>
        <p:txBody>
          <a:bodyPr wrap="square" rtlCol="0">
            <a:spAutoFit/>
          </a:bodyPr>
          <a:lstStyle/>
          <a:p>
            <a:r>
              <a:rPr lang="en-GB" b="1" dirty="0">
                <a:latin typeface="+mj-lt"/>
              </a:rPr>
              <a:t>Form 10-K Annual Report</a:t>
            </a:r>
            <a:endParaRPr lang="en-US" b="1" dirty="0">
              <a:latin typeface="+mj-lt"/>
            </a:endParaRPr>
          </a:p>
        </p:txBody>
      </p:sp>
      <p:sp>
        <p:nvSpPr>
          <p:cNvPr id="2" name="TextBox 1"/>
          <p:cNvSpPr txBox="1"/>
          <p:nvPr/>
        </p:nvSpPr>
        <p:spPr>
          <a:xfrm>
            <a:off x="6429983" y="398834"/>
            <a:ext cx="2422187" cy="369332"/>
          </a:xfrm>
          <a:prstGeom prst="rect">
            <a:avLst/>
          </a:prstGeom>
          <a:noFill/>
        </p:spPr>
        <p:txBody>
          <a:bodyPr wrap="square" rtlCol="0">
            <a:spAutoFit/>
          </a:bodyPr>
          <a:lstStyle/>
          <a:p>
            <a:r>
              <a:rPr lang="en-GB" b="1" dirty="0"/>
              <a:t>US GAAP &amp; IFRS</a:t>
            </a:r>
            <a:endParaRPr lang="en-US" b="1" dirty="0"/>
          </a:p>
        </p:txBody>
      </p:sp>
      <p:sp>
        <p:nvSpPr>
          <p:cNvPr id="3" name="TextBox 2"/>
          <p:cNvSpPr txBox="1"/>
          <p:nvPr/>
        </p:nvSpPr>
        <p:spPr>
          <a:xfrm>
            <a:off x="5943600" y="768166"/>
            <a:ext cx="3200399" cy="1754326"/>
          </a:xfrm>
          <a:prstGeom prst="rect">
            <a:avLst/>
          </a:prstGeom>
          <a:noFill/>
        </p:spPr>
        <p:txBody>
          <a:bodyPr wrap="square" rtlCol="0">
            <a:spAutoFit/>
          </a:bodyPr>
          <a:lstStyle/>
          <a:p>
            <a:r>
              <a:rPr lang="en-GB" dirty="0"/>
              <a:t>Both use two basis to measure monetary amounts for balance sheets:</a:t>
            </a:r>
          </a:p>
          <a:p>
            <a:endParaRPr lang="en-GB" dirty="0"/>
          </a:p>
          <a:p>
            <a:pPr marL="342900" indent="-342900">
              <a:buAutoNum type="arabicPeriod"/>
            </a:pPr>
            <a:r>
              <a:rPr lang="en-GB" dirty="0"/>
              <a:t>Historical Amount</a:t>
            </a:r>
          </a:p>
          <a:p>
            <a:pPr marL="342900" indent="-342900">
              <a:buAutoNum type="arabicPeriod"/>
            </a:pPr>
            <a:r>
              <a:rPr lang="en-GB" dirty="0"/>
              <a:t>Current Amount</a:t>
            </a:r>
            <a:endParaRPr lang="en-US" dirty="0"/>
          </a:p>
        </p:txBody>
      </p:sp>
      <p:cxnSp>
        <p:nvCxnSpPr>
          <p:cNvPr id="6" name="Straight Arrow Connector 5"/>
          <p:cNvCxnSpPr>
            <a:cxnSpLocks/>
          </p:cNvCxnSpPr>
          <p:nvPr/>
        </p:nvCxnSpPr>
        <p:spPr>
          <a:xfrm flipH="1" flipV="1">
            <a:off x="3326860" y="4074800"/>
            <a:ext cx="408561" cy="587243"/>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1" name="TextBox 10"/>
          <p:cNvSpPr txBox="1"/>
          <p:nvPr/>
        </p:nvSpPr>
        <p:spPr>
          <a:xfrm>
            <a:off x="2835613" y="4662043"/>
            <a:ext cx="2529191" cy="369332"/>
          </a:xfrm>
          <a:prstGeom prst="rect">
            <a:avLst/>
          </a:prstGeom>
          <a:noFill/>
        </p:spPr>
        <p:txBody>
          <a:bodyPr wrap="square" rtlCol="0">
            <a:spAutoFit/>
          </a:bodyPr>
          <a:lstStyle/>
          <a:p>
            <a:r>
              <a:rPr lang="en-GB" dirty="0"/>
              <a:t>Generally same wording</a:t>
            </a:r>
            <a:endParaRPr lang="en-US" dirty="0"/>
          </a:p>
        </p:txBody>
      </p:sp>
    </p:spTree>
    <p:extLst>
      <p:ext uri="{BB962C8B-B14F-4D97-AF65-F5344CB8AC3E}">
        <p14:creationId xmlns:p14="http://schemas.microsoft.com/office/powerpoint/2010/main" val="2405342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6994188" y="4368422"/>
            <a:ext cx="2042808" cy="726246"/>
          </a:xfrm>
          <a:prstGeom prst="rect">
            <a:avLst/>
          </a:prstGeom>
        </p:spPr>
      </p:pic>
      <p:pic>
        <p:nvPicPr>
          <p:cNvPr id="5" name="Picture 4"/>
          <p:cNvPicPr/>
          <p:nvPr/>
        </p:nvPicPr>
        <p:blipFill>
          <a:blip r:embed="rId3"/>
          <a:stretch>
            <a:fillRect/>
          </a:stretch>
        </p:blipFill>
        <p:spPr>
          <a:xfrm>
            <a:off x="0" y="43586"/>
            <a:ext cx="5661498" cy="5099914"/>
          </a:xfrm>
          <a:prstGeom prst="rect">
            <a:avLst/>
          </a:prstGeom>
        </p:spPr>
      </p:pic>
      <p:sp>
        <p:nvSpPr>
          <p:cNvPr id="2" name="TextBox 1"/>
          <p:cNvSpPr txBox="1"/>
          <p:nvPr/>
        </p:nvSpPr>
        <p:spPr>
          <a:xfrm>
            <a:off x="5661498" y="466926"/>
            <a:ext cx="3618688" cy="646331"/>
          </a:xfrm>
          <a:prstGeom prst="rect">
            <a:avLst/>
          </a:prstGeom>
          <a:noFill/>
        </p:spPr>
        <p:txBody>
          <a:bodyPr wrap="square" rtlCol="0">
            <a:spAutoFit/>
          </a:bodyPr>
          <a:lstStyle/>
          <a:p>
            <a:r>
              <a:rPr lang="en-US" dirty="0"/>
              <a:t>Assets = Liability + Shareholders’ 					Equity</a:t>
            </a:r>
          </a:p>
        </p:txBody>
      </p:sp>
      <p:sp>
        <p:nvSpPr>
          <p:cNvPr id="3" name="TextBox 2"/>
          <p:cNvSpPr txBox="1"/>
          <p:nvPr/>
        </p:nvSpPr>
        <p:spPr>
          <a:xfrm>
            <a:off x="5865779" y="1575881"/>
            <a:ext cx="3278221" cy="646331"/>
          </a:xfrm>
          <a:prstGeom prst="rect">
            <a:avLst/>
          </a:prstGeom>
          <a:noFill/>
        </p:spPr>
        <p:txBody>
          <a:bodyPr wrap="square" rtlCol="0">
            <a:spAutoFit/>
          </a:bodyPr>
          <a:lstStyle/>
          <a:p>
            <a:pPr marL="285750" indent="-285750">
              <a:buFont typeface="Arial" panose="020B0604020202020204" pitchFamily="34" charset="0"/>
              <a:buChar char="•"/>
            </a:pPr>
            <a:r>
              <a:rPr lang="en-US" dirty="0"/>
              <a:t>There’s always two sides to every transaction</a:t>
            </a:r>
          </a:p>
        </p:txBody>
      </p:sp>
    </p:spTree>
    <p:extLst>
      <p:ext uri="{BB962C8B-B14F-4D97-AF65-F5344CB8AC3E}">
        <p14:creationId xmlns:p14="http://schemas.microsoft.com/office/powerpoint/2010/main" val="194542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209</TotalTime>
  <Words>793</Words>
  <Application>Microsoft Office PowerPoint</Application>
  <PresentationFormat>On-screen Show (16:9)</PresentationFormat>
  <Paragraphs>110</Paragraphs>
  <Slides>17</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Arial Narrow</vt:lpstr>
      <vt:lpstr>Calibri</vt:lpstr>
      <vt:lpstr>Helvetica</vt:lpstr>
      <vt:lpstr>Wingdings</vt:lpstr>
      <vt:lpstr>Office Theme</vt:lpstr>
      <vt:lpstr>COMM 2010 Financial Accounting</vt:lpstr>
      <vt:lpstr>PowerPoint Presentation</vt:lpstr>
      <vt:lpstr>Key Players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 2010 Financial Accounting</dc:title>
  <dc:creator>Avishek Pandey</dc:creator>
  <cp:lastModifiedBy>Avishek Pandey</cp:lastModifiedBy>
  <cp:revision>37</cp:revision>
  <dcterms:created xsi:type="dcterms:W3CDTF">2017-02-14T04:49:41Z</dcterms:created>
  <dcterms:modified xsi:type="dcterms:W3CDTF">2017-02-14T19:36:53Z</dcterms:modified>
</cp:coreProperties>
</file>

<file path=docProps/thumbnail.jpeg>
</file>